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5" r:id="rId1"/>
  </p:sldMasterIdLst>
  <p:notesMasterIdLst>
    <p:notesMasterId r:id="rId8"/>
  </p:notesMasterIdLst>
  <p:sldIdLst>
    <p:sldId id="256" r:id="rId2"/>
    <p:sldId id="258" r:id="rId3"/>
    <p:sldId id="260" r:id="rId4"/>
    <p:sldId id="259" r:id="rId5"/>
    <p:sldId id="261" r:id="rId6"/>
    <p:sldId id="262"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599"/>
  </p:normalViewPr>
  <p:slideViewPr>
    <p:cSldViewPr snapToGrid="0" snapToObjects="1">
      <p:cViewPr>
        <p:scale>
          <a:sx n="120" d="100"/>
          <a:sy n="120" d="100"/>
        </p:scale>
        <p:origin x="256" y="144"/>
      </p:cViewPr>
      <p:guideLst/>
    </p:cSldViewPr>
  </p:slideViewPr>
  <p:notesTextViewPr>
    <p:cViewPr>
      <p:scale>
        <a:sx n="1" d="1"/>
        <a:sy n="1" d="1"/>
      </p:scale>
      <p:origin x="0" y="0"/>
    </p:cViewPr>
  </p:notesTextViewPr>
  <p:notesViewPr>
    <p:cSldViewPr snapToGrid="0" snapToObjects="1">
      <p:cViewPr varScale="1">
        <p:scale>
          <a:sx n="85" d="100"/>
          <a:sy n="85" d="100"/>
        </p:scale>
        <p:origin x="3928"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3681C3-C90D-1448-91E0-C1828FCCA4A1}" type="datetimeFigureOut">
              <a:rPr lang="en-US" smtClean="0"/>
              <a:t>6/23/19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E76DDD-F6EE-AC4A-BEE5-3406B8C3FC5C}" type="slidenum">
              <a:rPr lang="en-US" smtClean="0"/>
              <a:t>‹#›</a:t>
            </a:fld>
            <a:endParaRPr lang="en-US"/>
          </a:p>
        </p:txBody>
      </p:sp>
    </p:spTree>
    <p:extLst>
      <p:ext uri="{BB962C8B-B14F-4D97-AF65-F5344CB8AC3E}">
        <p14:creationId xmlns:p14="http://schemas.microsoft.com/office/powerpoint/2010/main" val="415243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6/23/19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7312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86D93-FCAC-47E0-A2EE-787E62CA814C}" type="datetimeFigureOut">
              <a:rPr lang="en-US" smtClean="0"/>
              <a:t>6/23/19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7207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A879A6-0FD0-4734-A311-86BFCA472E6E}" type="datetimeFigureOut">
              <a:rPr lang="en-US" smtClean="0"/>
              <a:t>6/23/19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491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6/23/19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0593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6/23/19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1344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BDB8791-F1B0-41E7-B7FD-A781E65C4266}" type="datetimeFigureOut">
              <a:rPr lang="en-US" smtClean="0"/>
              <a:t>6/23/19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9459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FDD63B2-E120-4ED8-B27B-C685F510A5FE}" type="datetimeFigureOut">
              <a:rPr lang="en-US" smtClean="0"/>
              <a:t>6/23/19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2562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7AA18ACC-A947-437B-A130-35BD54FDF1E9}" type="datetimeFigureOut">
              <a:rPr lang="en-US" smtClean="0"/>
              <a:t>6/23/19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4906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C8D7E02-BCB8-4D50-A234-369438C08659}" type="datetimeFigureOut">
              <a:rPr lang="en-US" smtClean="0"/>
              <a:t>6/23/19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411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76E86A4C-8E40-4F87-A4F0-01A0687C5742}" type="datetimeFigureOut">
              <a:rPr lang="en-US" smtClean="0"/>
              <a:t>6/23/19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1670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5E72C73-2D91-4E12-BA25-F0AA0C03599B}" type="datetimeFigureOut">
              <a:rPr lang="en-US" smtClean="0"/>
              <a:t>6/23/19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8287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2BE451C3-0FF4-47C4-B829-773ADF60F88C}" type="datetimeFigureOut">
              <a:rPr lang="en-US" smtClean="0"/>
              <a:t>6/23/19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2043559"/>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788B-08F6-9441-8D8E-8B8500FC372E}"/>
              </a:ext>
            </a:extLst>
          </p:cNvPr>
          <p:cNvSpPr>
            <a:spLocks noGrp="1"/>
          </p:cNvSpPr>
          <p:nvPr>
            <p:ph type="ctrTitle"/>
          </p:nvPr>
        </p:nvSpPr>
        <p:spPr>
          <a:xfrm>
            <a:off x="1584198" y="1250442"/>
            <a:ext cx="7315200" cy="3255264"/>
          </a:xfrm>
        </p:spPr>
        <p:txBody>
          <a:bodyPr/>
          <a:lstStyle/>
          <a:p>
            <a:r>
              <a:rPr lang="en-US" dirty="0"/>
              <a:t>    Pokemon Stay!</a:t>
            </a:r>
            <a:br>
              <a:rPr lang="en-US" dirty="0"/>
            </a:br>
            <a:endParaRPr lang="en-US" dirty="0"/>
          </a:p>
        </p:txBody>
      </p:sp>
      <p:sp>
        <p:nvSpPr>
          <p:cNvPr id="3" name="Subtitle 2">
            <a:extLst>
              <a:ext uri="{FF2B5EF4-FFF2-40B4-BE49-F238E27FC236}">
                <a16:creationId xmlns:a16="http://schemas.microsoft.com/office/drawing/2014/main" id="{6DE01C3B-156A-194E-9AB7-D469E93EABCB}"/>
              </a:ext>
            </a:extLst>
          </p:cNvPr>
          <p:cNvSpPr>
            <a:spLocks noGrp="1"/>
          </p:cNvSpPr>
          <p:nvPr>
            <p:ph type="subTitle" idx="1"/>
          </p:nvPr>
        </p:nvSpPr>
        <p:spPr>
          <a:xfrm>
            <a:off x="605790" y="4048506"/>
            <a:ext cx="7958015" cy="914400"/>
          </a:xfrm>
        </p:spPr>
        <p:txBody>
          <a:bodyPr/>
          <a:lstStyle/>
          <a:p>
            <a:r>
              <a:rPr lang="en-US" dirty="0"/>
              <a:t>                    The challenges of game creation using Python</a:t>
            </a:r>
          </a:p>
        </p:txBody>
      </p:sp>
      <p:pic>
        <p:nvPicPr>
          <p:cNvPr id="16" name="Picture 15">
            <a:extLst>
              <a:ext uri="{FF2B5EF4-FFF2-40B4-BE49-F238E27FC236}">
                <a16:creationId xmlns:a16="http://schemas.microsoft.com/office/drawing/2014/main" id="{A62A8341-1424-EE41-8B42-C237961C0905}"/>
              </a:ext>
            </a:extLst>
          </p:cNvPr>
          <p:cNvPicPr>
            <a:picLocks noChangeAspect="1"/>
          </p:cNvPicPr>
          <p:nvPr/>
        </p:nvPicPr>
        <p:blipFill>
          <a:blip r:embed="rId2"/>
          <a:stretch>
            <a:fillRect/>
          </a:stretch>
        </p:blipFill>
        <p:spPr>
          <a:xfrm>
            <a:off x="9352519" y="3232297"/>
            <a:ext cx="2725545" cy="2793864"/>
          </a:xfrm>
          <a:prstGeom prst="rect">
            <a:avLst/>
          </a:prstGeom>
        </p:spPr>
      </p:pic>
    </p:spTree>
    <p:extLst>
      <p:ext uri="{BB962C8B-B14F-4D97-AF65-F5344CB8AC3E}">
        <p14:creationId xmlns:p14="http://schemas.microsoft.com/office/powerpoint/2010/main" val="687634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8DD9AF-2642-C447-8FA2-2B418E232E4C}"/>
              </a:ext>
            </a:extLst>
          </p:cNvPr>
          <p:cNvSpPr>
            <a:spLocks noGrp="1"/>
          </p:cNvSpPr>
          <p:nvPr>
            <p:ph type="body" idx="1"/>
          </p:nvPr>
        </p:nvSpPr>
        <p:spPr>
          <a:xfrm>
            <a:off x="5411470" y="762810"/>
            <a:ext cx="5097780" cy="914400"/>
          </a:xfrm>
        </p:spPr>
        <p:txBody>
          <a:bodyPr>
            <a:noAutofit/>
          </a:bodyPr>
          <a:lstStyle/>
          <a:p>
            <a:r>
              <a:rPr lang="en-US" sz="3600" dirty="0"/>
              <a:t>Creation of a Player </a:t>
            </a:r>
          </a:p>
        </p:txBody>
      </p:sp>
      <p:sp>
        <p:nvSpPr>
          <p:cNvPr id="4" name="TextBox 3">
            <a:extLst>
              <a:ext uri="{FF2B5EF4-FFF2-40B4-BE49-F238E27FC236}">
                <a16:creationId xmlns:a16="http://schemas.microsoft.com/office/drawing/2014/main" id="{05059B16-2F29-E64B-9976-66826F3A2B9B}"/>
              </a:ext>
            </a:extLst>
          </p:cNvPr>
          <p:cNvSpPr txBox="1"/>
          <p:nvPr/>
        </p:nvSpPr>
        <p:spPr>
          <a:xfrm>
            <a:off x="139700" y="983125"/>
            <a:ext cx="3086100" cy="8956298"/>
          </a:xfrm>
          <a:prstGeom prst="rect">
            <a:avLst/>
          </a:prstGeom>
          <a:noFill/>
        </p:spPr>
        <p:txBody>
          <a:bodyPr wrap="square" rtlCol="0">
            <a:spAutoFit/>
          </a:bodyPr>
          <a:lstStyle/>
          <a:p>
            <a:endParaRPr lang="en-US" dirty="0"/>
          </a:p>
          <a:p>
            <a:r>
              <a:rPr lang="en-US" dirty="0">
                <a:solidFill>
                  <a:schemeClr val="bg1"/>
                </a:solidFill>
              </a:rPr>
              <a:t>Key Points:</a:t>
            </a:r>
          </a:p>
          <a:p>
            <a:endParaRPr lang="en-US" dirty="0">
              <a:solidFill>
                <a:schemeClr val="bg1"/>
              </a:solidFill>
            </a:endParaRPr>
          </a:p>
          <a:p>
            <a:pPr marL="285750" indent="-285750">
              <a:buFontTx/>
              <a:buChar char="-"/>
            </a:pPr>
            <a:r>
              <a:rPr lang="en-US" dirty="0">
                <a:solidFill>
                  <a:schemeClr val="bg1"/>
                </a:solidFill>
              </a:rPr>
              <a:t>Player dictionary created at the beginning for ease of counting player ID</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Player input of their own name</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Creation of time played using a random integer</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Player details printed for clarity</a:t>
            </a:r>
          </a:p>
          <a:p>
            <a:pPr marL="285750" indent="-285750">
              <a:buFontTx/>
              <a:buChar char="-"/>
            </a:pPr>
            <a:endParaRPr lang="en-US" dirty="0">
              <a:solidFill>
                <a:schemeClr val="bg1"/>
              </a:solidFill>
            </a:endParaRPr>
          </a:p>
          <a:p>
            <a:pPr marL="285750" indent="-285750">
              <a:buFontTx/>
              <a:buChar char="-"/>
            </a:pPr>
            <a:endParaRPr lang="en-US" dirty="0">
              <a:solidFill>
                <a:schemeClr val="bg1"/>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D1B1DBB3-46DE-384C-AFC0-2AE1336E2AB6}"/>
              </a:ext>
            </a:extLst>
          </p:cNvPr>
          <p:cNvPicPr>
            <a:picLocks noChangeAspect="1"/>
          </p:cNvPicPr>
          <p:nvPr/>
        </p:nvPicPr>
        <p:blipFill>
          <a:blip r:embed="rId2"/>
          <a:stretch>
            <a:fillRect/>
          </a:stretch>
        </p:blipFill>
        <p:spPr>
          <a:xfrm>
            <a:off x="3704591" y="1445842"/>
            <a:ext cx="7659162" cy="4197810"/>
          </a:xfrm>
          <a:prstGeom prst="rect">
            <a:avLst/>
          </a:prstGeom>
        </p:spPr>
      </p:pic>
    </p:spTree>
    <p:extLst>
      <p:ext uri="{BB962C8B-B14F-4D97-AF65-F5344CB8AC3E}">
        <p14:creationId xmlns:p14="http://schemas.microsoft.com/office/powerpoint/2010/main" val="3957505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8DD9AF-2642-C447-8FA2-2B418E232E4C}"/>
              </a:ext>
            </a:extLst>
          </p:cNvPr>
          <p:cNvSpPr>
            <a:spLocks noGrp="1"/>
          </p:cNvSpPr>
          <p:nvPr>
            <p:ph type="body" idx="1"/>
          </p:nvPr>
        </p:nvSpPr>
        <p:spPr>
          <a:xfrm>
            <a:off x="4777740" y="762810"/>
            <a:ext cx="6172200" cy="914400"/>
          </a:xfrm>
        </p:spPr>
        <p:txBody>
          <a:bodyPr>
            <a:noAutofit/>
          </a:bodyPr>
          <a:lstStyle/>
          <a:p>
            <a:r>
              <a:rPr lang="en-US" sz="3600" dirty="0"/>
              <a:t>Creation of a Player continued</a:t>
            </a:r>
          </a:p>
          <a:p>
            <a:r>
              <a:rPr lang="en-US" sz="3600" dirty="0"/>
              <a:t> </a:t>
            </a:r>
          </a:p>
        </p:txBody>
      </p:sp>
      <p:sp>
        <p:nvSpPr>
          <p:cNvPr id="4" name="TextBox 3">
            <a:extLst>
              <a:ext uri="{FF2B5EF4-FFF2-40B4-BE49-F238E27FC236}">
                <a16:creationId xmlns:a16="http://schemas.microsoft.com/office/drawing/2014/main" id="{05059B16-2F29-E64B-9976-66826F3A2B9B}"/>
              </a:ext>
            </a:extLst>
          </p:cNvPr>
          <p:cNvSpPr txBox="1"/>
          <p:nvPr/>
        </p:nvSpPr>
        <p:spPr>
          <a:xfrm>
            <a:off x="139700" y="971550"/>
            <a:ext cx="3086100" cy="5632311"/>
          </a:xfrm>
          <a:prstGeom prst="rect">
            <a:avLst/>
          </a:prstGeom>
          <a:noFill/>
        </p:spPr>
        <p:txBody>
          <a:bodyPr wrap="square" rtlCol="0">
            <a:spAutoFit/>
          </a:bodyPr>
          <a:lstStyle/>
          <a:p>
            <a:endParaRPr lang="en-US" dirty="0">
              <a:solidFill>
                <a:schemeClr val="bg1"/>
              </a:solidFill>
            </a:endParaRPr>
          </a:p>
          <a:p>
            <a:endParaRPr lang="en-US" dirty="0">
              <a:solidFill>
                <a:schemeClr val="bg1"/>
              </a:solidFill>
            </a:endParaRPr>
          </a:p>
          <a:p>
            <a:pPr marL="285750" indent="-285750">
              <a:buFontTx/>
              <a:buChar char="-"/>
            </a:pPr>
            <a:endParaRPr lang="en-US" dirty="0">
              <a:solidFill>
                <a:schemeClr val="bg1"/>
              </a:solidFill>
            </a:endParaRPr>
          </a:p>
          <a:p>
            <a:pPr marL="285750" indent="-285750">
              <a:buFontTx/>
              <a:buChar char="-"/>
            </a:pPr>
            <a:endParaRPr lang="en-US" dirty="0">
              <a:solidFill>
                <a:schemeClr val="bg1"/>
              </a:solidFill>
            </a:endParaRPr>
          </a:p>
          <a:p>
            <a:pPr marL="285750" indent="-285750">
              <a:buFontTx/>
              <a:buChar char="-"/>
            </a:pPr>
            <a:endParaRPr lang="en-US" dirty="0">
              <a:solidFill>
                <a:schemeClr val="bg1"/>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4B4F43D0-BF35-1A46-A3DC-EFAECEDC84E5}"/>
              </a:ext>
            </a:extLst>
          </p:cNvPr>
          <p:cNvPicPr>
            <a:picLocks noChangeAspect="1"/>
          </p:cNvPicPr>
          <p:nvPr/>
        </p:nvPicPr>
        <p:blipFill>
          <a:blip r:embed="rId2"/>
          <a:stretch>
            <a:fillRect/>
          </a:stretch>
        </p:blipFill>
        <p:spPr>
          <a:xfrm>
            <a:off x="3902710" y="1677210"/>
            <a:ext cx="7289800" cy="1092200"/>
          </a:xfrm>
          <a:prstGeom prst="rect">
            <a:avLst/>
          </a:prstGeom>
        </p:spPr>
      </p:pic>
      <p:pic>
        <p:nvPicPr>
          <p:cNvPr id="7" name="Picture 6">
            <a:extLst>
              <a:ext uri="{FF2B5EF4-FFF2-40B4-BE49-F238E27FC236}">
                <a16:creationId xmlns:a16="http://schemas.microsoft.com/office/drawing/2014/main" id="{65ADFAB4-71D9-6647-B1DC-1BF1E9FF8677}"/>
              </a:ext>
            </a:extLst>
          </p:cNvPr>
          <p:cNvPicPr>
            <a:picLocks noChangeAspect="1"/>
          </p:cNvPicPr>
          <p:nvPr/>
        </p:nvPicPr>
        <p:blipFill>
          <a:blip r:embed="rId3"/>
          <a:stretch>
            <a:fillRect/>
          </a:stretch>
        </p:blipFill>
        <p:spPr>
          <a:xfrm>
            <a:off x="3902710" y="3132455"/>
            <a:ext cx="6477000" cy="1587500"/>
          </a:xfrm>
          <a:prstGeom prst="rect">
            <a:avLst/>
          </a:prstGeom>
        </p:spPr>
      </p:pic>
      <p:pic>
        <p:nvPicPr>
          <p:cNvPr id="11" name="Picture 10">
            <a:extLst>
              <a:ext uri="{FF2B5EF4-FFF2-40B4-BE49-F238E27FC236}">
                <a16:creationId xmlns:a16="http://schemas.microsoft.com/office/drawing/2014/main" id="{8F1A1F9C-03A0-DC44-B0EF-C5AB92481AA5}"/>
              </a:ext>
            </a:extLst>
          </p:cNvPr>
          <p:cNvPicPr>
            <a:picLocks noChangeAspect="1"/>
          </p:cNvPicPr>
          <p:nvPr/>
        </p:nvPicPr>
        <p:blipFill>
          <a:blip r:embed="rId4"/>
          <a:stretch>
            <a:fillRect/>
          </a:stretch>
        </p:blipFill>
        <p:spPr>
          <a:xfrm>
            <a:off x="549551" y="1220010"/>
            <a:ext cx="2343182" cy="4443367"/>
          </a:xfrm>
          <a:prstGeom prst="rect">
            <a:avLst/>
          </a:prstGeom>
        </p:spPr>
      </p:pic>
    </p:spTree>
    <p:extLst>
      <p:ext uri="{BB962C8B-B14F-4D97-AF65-F5344CB8AC3E}">
        <p14:creationId xmlns:p14="http://schemas.microsoft.com/office/powerpoint/2010/main" val="3791903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DC432A-E0D6-EB4C-885A-243D9EE6133D}"/>
              </a:ext>
            </a:extLst>
          </p:cNvPr>
          <p:cNvSpPr>
            <a:spLocks noGrp="1"/>
          </p:cNvSpPr>
          <p:nvPr>
            <p:ph type="body" idx="1"/>
          </p:nvPr>
        </p:nvSpPr>
        <p:spPr>
          <a:xfrm>
            <a:off x="3978798" y="818215"/>
            <a:ext cx="7315200" cy="914400"/>
          </a:xfrm>
        </p:spPr>
        <p:txBody>
          <a:bodyPr>
            <a:normAutofit/>
          </a:bodyPr>
          <a:lstStyle/>
          <a:p>
            <a:r>
              <a:rPr lang="en-US" sz="3600" dirty="0"/>
              <a:t>          Adding Player to Dictionary</a:t>
            </a:r>
          </a:p>
        </p:txBody>
      </p:sp>
      <p:pic>
        <p:nvPicPr>
          <p:cNvPr id="6" name="Picture 5">
            <a:extLst>
              <a:ext uri="{FF2B5EF4-FFF2-40B4-BE49-F238E27FC236}">
                <a16:creationId xmlns:a16="http://schemas.microsoft.com/office/drawing/2014/main" id="{67F063D2-B76A-2546-82C3-899606200554}"/>
              </a:ext>
            </a:extLst>
          </p:cNvPr>
          <p:cNvPicPr>
            <a:picLocks noChangeAspect="1"/>
          </p:cNvPicPr>
          <p:nvPr/>
        </p:nvPicPr>
        <p:blipFill>
          <a:blip r:embed="rId2"/>
          <a:stretch>
            <a:fillRect/>
          </a:stretch>
        </p:blipFill>
        <p:spPr>
          <a:xfrm>
            <a:off x="3774071" y="1979269"/>
            <a:ext cx="7687038" cy="3713545"/>
          </a:xfrm>
          <a:prstGeom prst="rect">
            <a:avLst/>
          </a:prstGeom>
        </p:spPr>
      </p:pic>
      <p:sp>
        <p:nvSpPr>
          <p:cNvPr id="8" name="Rectangle 7">
            <a:extLst>
              <a:ext uri="{FF2B5EF4-FFF2-40B4-BE49-F238E27FC236}">
                <a16:creationId xmlns:a16="http://schemas.microsoft.com/office/drawing/2014/main" id="{F94166F7-82FD-8942-9336-9A96FF2AC9B4}"/>
              </a:ext>
            </a:extLst>
          </p:cNvPr>
          <p:cNvSpPr/>
          <p:nvPr/>
        </p:nvSpPr>
        <p:spPr>
          <a:xfrm>
            <a:off x="165904" y="1275415"/>
            <a:ext cx="3121307" cy="4801314"/>
          </a:xfrm>
          <a:prstGeom prst="rect">
            <a:avLst/>
          </a:prstGeom>
        </p:spPr>
        <p:txBody>
          <a:bodyPr wrap="square">
            <a:spAutoFit/>
          </a:bodyPr>
          <a:lstStyle/>
          <a:p>
            <a:r>
              <a:rPr lang="en-US" dirty="0">
                <a:solidFill>
                  <a:schemeClr val="bg1"/>
                </a:solidFill>
              </a:rPr>
              <a:t>Key Points:</a:t>
            </a:r>
          </a:p>
          <a:p>
            <a:endParaRPr lang="en-US" dirty="0">
              <a:solidFill>
                <a:schemeClr val="bg1"/>
              </a:solidFill>
            </a:endParaRPr>
          </a:p>
          <a:p>
            <a:pPr marL="285750" indent="-285750">
              <a:buFontTx/>
              <a:buChar char="-"/>
            </a:pPr>
            <a:r>
              <a:rPr lang="en-US" dirty="0">
                <a:solidFill>
                  <a:schemeClr val="bg1"/>
                </a:solidFill>
              </a:rPr>
              <a:t>Simplicity of the function</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Checks to see if the player is already in the dictionary</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Stores player info in the dictionary with the player ID as the key</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Ideally would be within the player creation function</a:t>
            </a:r>
          </a:p>
          <a:p>
            <a:pPr marL="285750" indent="-285750">
              <a:buFontTx/>
              <a:buChar char="-"/>
            </a:pPr>
            <a:endParaRPr lang="en-US" dirty="0">
              <a:solidFill>
                <a:schemeClr val="bg1"/>
              </a:solidFill>
            </a:endParaRPr>
          </a:p>
          <a:p>
            <a:endParaRPr lang="en-US" dirty="0">
              <a:solidFill>
                <a:schemeClr val="bg1"/>
              </a:solidFill>
            </a:endParaRPr>
          </a:p>
          <a:p>
            <a:pPr marL="285750" indent="-285750">
              <a:buFontTx/>
              <a:buChar char="-"/>
            </a:pPr>
            <a:endParaRPr lang="en-US" dirty="0">
              <a:solidFill>
                <a:schemeClr val="bg1"/>
              </a:solidFill>
            </a:endParaRPr>
          </a:p>
          <a:p>
            <a:pPr marL="285750" indent="-285750">
              <a:buFontTx/>
              <a:buChar char="-"/>
            </a:pPr>
            <a:endParaRPr lang="en-US" dirty="0">
              <a:solidFill>
                <a:schemeClr val="bg1"/>
              </a:solidFill>
            </a:endParaRPr>
          </a:p>
        </p:txBody>
      </p:sp>
      <p:pic>
        <p:nvPicPr>
          <p:cNvPr id="9" name="Picture 8">
            <a:extLst>
              <a:ext uri="{FF2B5EF4-FFF2-40B4-BE49-F238E27FC236}">
                <a16:creationId xmlns:a16="http://schemas.microsoft.com/office/drawing/2014/main" id="{DC3F1D98-844C-BB48-932C-3C054203E00D}"/>
              </a:ext>
            </a:extLst>
          </p:cNvPr>
          <p:cNvPicPr>
            <a:picLocks noChangeAspect="1"/>
          </p:cNvPicPr>
          <p:nvPr/>
        </p:nvPicPr>
        <p:blipFill>
          <a:blip r:embed="rId3"/>
          <a:stretch>
            <a:fillRect/>
          </a:stretch>
        </p:blipFill>
        <p:spPr>
          <a:xfrm>
            <a:off x="9158779" y="4698683"/>
            <a:ext cx="2135219" cy="1988261"/>
          </a:xfrm>
          <a:prstGeom prst="rect">
            <a:avLst/>
          </a:prstGeom>
        </p:spPr>
      </p:pic>
    </p:spTree>
    <p:extLst>
      <p:ext uri="{BB962C8B-B14F-4D97-AF65-F5344CB8AC3E}">
        <p14:creationId xmlns:p14="http://schemas.microsoft.com/office/powerpoint/2010/main" val="2225082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DC432A-E0D6-EB4C-885A-243D9EE6133D}"/>
              </a:ext>
            </a:extLst>
          </p:cNvPr>
          <p:cNvSpPr>
            <a:spLocks noGrp="1"/>
          </p:cNvSpPr>
          <p:nvPr>
            <p:ph type="body" idx="1"/>
          </p:nvPr>
        </p:nvSpPr>
        <p:spPr>
          <a:xfrm>
            <a:off x="3978798" y="818215"/>
            <a:ext cx="7315200" cy="914400"/>
          </a:xfrm>
        </p:spPr>
        <p:txBody>
          <a:bodyPr>
            <a:normAutofit/>
          </a:bodyPr>
          <a:lstStyle/>
          <a:p>
            <a:r>
              <a:rPr lang="en-US" sz="3600" dirty="0"/>
              <a:t>          Calculating Player Power</a:t>
            </a:r>
          </a:p>
        </p:txBody>
      </p:sp>
      <p:sp>
        <p:nvSpPr>
          <p:cNvPr id="8" name="Rectangle 7">
            <a:extLst>
              <a:ext uri="{FF2B5EF4-FFF2-40B4-BE49-F238E27FC236}">
                <a16:creationId xmlns:a16="http://schemas.microsoft.com/office/drawing/2014/main" id="{F94166F7-82FD-8942-9336-9A96FF2AC9B4}"/>
              </a:ext>
            </a:extLst>
          </p:cNvPr>
          <p:cNvSpPr/>
          <p:nvPr/>
        </p:nvSpPr>
        <p:spPr>
          <a:xfrm>
            <a:off x="215894" y="1115926"/>
            <a:ext cx="3121307" cy="5632311"/>
          </a:xfrm>
          <a:prstGeom prst="rect">
            <a:avLst/>
          </a:prstGeom>
        </p:spPr>
        <p:txBody>
          <a:bodyPr wrap="square">
            <a:spAutoFit/>
          </a:bodyPr>
          <a:lstStyle/>
          <a:p>
            <a:r>
              <a:rPr lang="en-US" dirty="0">
                <a:solidFill>
                  <a:schemeClr val="bg1"/>
                </a:solidFill>
              </a:rPr>
              <a:t>Key Points:</a:t>
            </a:r>
          </a:p>
          <a:p>
            <a:endParaRPr lang="en-US" dirty="0">
              <a:solidFill>
                <a:schemeClr val="bg1"/>
              </a:solidFill>
            </a:endParaRPr>
          </a:p>
          <a:p>
            <a:pPr marL="285750" indent="-285750">
              <a:buFontTx/>
              <a:buChar char="-"/>
            </a:pPr>
            <a:r>
              <a:rPr lang="en-US" dirty="0">
                <a:solidFill>
                  <a:schemeClr val="bg1"/>
                </a:solidFill>
              </a:rPr>
              <a:t>Code separated into two sections to prevent confusion</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First section uses the players dictionary to collect pokemon IDs and player name</a:t>
            </a:r>
          </a:p>
          <a:p>
            <a:pPr marL="285750" indent="-285750">
              <a:buFontTx/>
              <a:buChar char="-"/>
            </a:pPr>
            <a:endParaRPr lang="en-US" dirty="0">
              <a:solidFill>
                <a:schemeClr val="bg1"/>
              </a:solidFill>
            </a:endParaRPr>
          </a:p>
          <a:p>
            <a:pPr marL="285750" indent="-285750">
              <a:buFontTx/>
              <a:buChar char="-"/>
            </a:pPr>
            <a:r>
              <a:rPr lang="en-US" dirty="0">
                <a:solidFill>
                  <a:schemeClr val="bg1"/>
                </a:solidFill>
              </a:rPr>
              <a:t>Second section looks up the pokedex to calculate powers of each pokemon</a:t>
            </a:r>
          </a:p>
          <a:p>
            <a:endParaRPr lang="en-US" dirty="0">
              <a:solidFill>
                <a:schemeClr val="bg1"/>
              </a:solidFill>
            </a:endParaRPr>
          </a:p>
          <a:p>
            <a:pPr marL="285750" indent="-285750">
              <a:buFontTx/>
              <a:buChar char="-"/>
            </a:pPr>
            <a:r>
              <a:rPr lang="en-US" dirty="0">
                <a:solidFill>
                  <a:schemeClr val="bg1"/>
                </a:solidFill>
              </a:rPr>
              <a:t>Use of for k, v in .items()  </a:t>
            </a:r>
          </a:p>
          <a:p>
            <a:pPr marL="285750" indent="-285750">
              <a:buFontTx/>
              <a:buChar char="-"/>
            </a:pPr>
            <a:endParaRPr lang="en-US" dirty="0">
              <a:solidFill>
                <a:schemeClr val="bg1"/>
              </a:solidFill>
            </a:endParaRPr>
          </a:p>
          <a:p>
            <a:endParaRPr lang="en-US" dirty="0">
              <a:solidFill>
                <a:schemeClr val="bg1"/>
              </a:solidFill>
            </a:endParaRPr>
          </a:p>
          <a:p>
            <a:pPr marL="285750" indent="-285750">
              <a:buFontTx/>
              <a:buChar char="-"/>
            </a:pPr>
            <a:endParaRPr lang="en-US" dirty="0">
              <a:solidFill>
                <a:schemeClr val="bg1"/>
              </a:solidFill>
            </a:endParaRPr>
          </a:p>
          <a:p>
            <a:pPr marL="285750" indent="-285750">
              <a:buFontTx/>
              <a:buChar char="-"/>
            </a:pPr>
            <a:endParaRPr lang="en-US" dirty="0">
              <a:solidFill>
                <a:schemeClr val="bg1"/>
              </a:solidFill>
            </a:endParaRPr>
          </a:p>
        </p:txBody>
      </p:sp>
      <p:pic>
        <p:nvPicPr>
          <p:cNvPr id="7" name="Picture 6">
            <a:extLst>
              <a:ext uri="{FF2B5EF4-FFF2-40B4-BE49-F238E27FC236}">
                <a16:creationId xmlns:a16="http://schemas.microsoft.com/office/drawing/2014/main" id="{F9C92B8B-254A-E64A-A10A-B5C1BF269763}"/>
              </a:ext>
            </a:extLst>
          </p:cNvPr>
          <p:cNvPicPr>
            <a:picLocks noChangeAspect="1"/>
          </p:cNvPicPr>
          <p:nvPr/>
        </p:nvPicPr>
        <p:blipFill>
          <a:blip r:embed="rId2"/>
          <a:stretch>
            <a:fillRect/>
          </a:stretch>
        </p:blipFill>
        <p:spPr>
          <a:xfrm>
            <a:off x="3657999" y="1501122"/>
            <a:ext cx="7956797" cy="4124204"/>
          </a:xfrm>
          <a:prstGeom prst="rect">
            <a:avLst/>
          </a:prstGeom>
        </p:spPr>
      </p:pic>
    </p:spTree>
    <p:extLst>
      <p:ext uri="{BB962C8B-B14F-4D97-AF65-F5344CB8AC3E}">
        <p14:creationId xmlns:p14="http://schemas.microsoft.com/office/powerpoint/2010/main" val="1368684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18512C-0613-704B-BA3B-7A4CB8E1DFDD}"/>
              </a:ext>
            </a:extLst>
          </p:cNvPr>
          <p:cNvSpPr>
            <a:spLocks noGrp="1"/>
          </p:cNvSpPr>
          <p:nvPr>
            <p:ph type="body" idx="1"/>
          </p:nvPr>
        </p:nvSpPr>
        <p:spPr>
          <a:xfrm>
            <a:off x="3867912" y="759803"/>
            <a:ext cx="7315200" cy="914400"/>
          </a:xfrm>
        </p:spPr>
        <p:txBody>
          <a:bodyPr>
            <a:normAutofit/>
          </a:bodyPr>
          <a:lstStyle/>
          <a:p>
            <a:r>
              <a:rPr lang="en-US" sz="3600" dirty="0"/>
              <a:t>                 Further Challenges </a:t>
            </a:r>
          </a:p>
        </p:txBody>
      </p:sp>
      <p:sp>
        <p:nvSpPr>
          <p:cNvPr id="4" name="TextBox 3">
            <a:extLst>
              <a:ext uri="{FF2B5EF4-FFF2-40B4-BE49-F238E27FC236}">
                <a16:creationId xmlns:a16="http://schemas.microsoft.com/office/drawing/2014/main" id="{CA386B44-01E1-0B42-A887-3068FD725ED4}"/>
              </a:ext>
            </a:extLst>
          </p:cNvPr>
          <p:cNvSpPr txBox="1"/>
          <p:nvPr/>
        </p:nvSpPr>
        <p:spPr>
          <a:xfrm>
            <a:off x="3867912" y="1510803"/>
            <a:ext cx="7195903" cy="4124206"/>
          </a:xfrm>
          <a:prstGeom prst="rect">
            <a:avLst/>
          </a:prstGeom>
          <a:noFill/>
        </p:spPr>
        <p:txBody>
          <a:bodyPr wrap="square" rtlCol="0">
            <a:spAutoFit/>
          </a:bodyPr>
          <a:lstStyle/>
          <a:p>
            <a:r>
              <a:rPr lang="en-US" dirty="0"/>
              <a:t>     </a:t>
            </a:r>
          </a:p>
          <a:p>
            <a:r>
              <a:rPr lang="en-US" dirty="0"/>
              <a:t>      Issues to change to bring rules closer to actual Pokemon game:</a:t>
            </a:r>
          </a:p>
          <a:p>
            <a:endParaRPr lang="en-US" dirty="0"/>
          </a:p>
          <a:p>
            <a:endParaRPr lang="en-US" sz="1600" dirty="0"/>
          </a:p>
          <a:p>
            <a:pPr marL="285750" indent="-285750">
              <a:buFontTx/>
              <a:buChar char="-"/>
            </a:pPr>
            <a:r>
              <a:rPr lang="en-US" sz="1600" dirty="0"/>
              <a:t>Players can have  multiple versions of the same pokemon, so each individual pokemon captured would need to be given some kind of key that is not it’s pokemon ID</a:t>
            </a:r>
          </a:p>
          <a:p>
            <a:pPr marL="285750" indent="-285750">
              <a:buFontTx/>
              <a:buChar char="-"/>
            </a:pPr>
            <a:endParaRPr lang="en-US" sz="1600" dirty="0"/>
          </a:p>
          <a:p>
            <a:pPr marL="285750" indent="-285750">
              <a:buFontTx/>
              <a:buChar char="-"/>
            </a:pPr>
            <a:r>
              <a:rPr lang="en-US" sz="1600" dirty="0"/>
              <a:t>Pokemon in the wild have varying base statistics so you would need to use a random variable calculator within the range of each type of pokemon</a:t>
            </a:r>
          </a:p>
          <a:p>
            <a:endParaRPr lang="en-US" sz="1600" dirty="0"/>
          </a:p>
          <a:p>
            <a:pPr marL="285750" indent="-285750">
              <a:buFontTx/>
              <a:buChar char="-"/>
            </a:pPr>
            <a:r>
              <a:rPr lang="en-US" sz="1600" dirty="0"/>
              <a:t>Pokemon have the ability to level up as they go to gyms, so the calculation of player power would need to be initialised at the time of  capture of the pokemon and then continuously appended as gyms are visited</a:t>
            </a:r>
          </a:p>
          <a:p>
            <a:pPr marL="285750" indent="-285750">
              <a:buFontTx/>
              <a:buChar char="-"/>
            </a:pPr>
            <a:endParaRPr lang="en-US" sz="1600" dirty="0"/>
          </a:p>
          <a:p>
            <a:pPr marL="285750" indent="-285750">
              <a:buFontTx/>
              <a:buChar char="-"/>
            </a:pPr>
            <a:endParaRPr lang="en-US" sz="1600" dirty="0"/>
          </a:p>
        </p:txBody>
      </p:sp>
      <p:pic>
        <p:nvPicPr>
          <p:cNvPr id="6" name="Picture 5">
            <a:extLst>
              <a:ext uri="{FF2B5EF4-FFF2-40B4-BE49-F238E27FC236}">
                <a16:creationId xmlns:a16="http://schemas.microsoft.com/office/drawing/2014/main" id="{F693B1D1-5BB5-214D-B5D1-0EA759C156DE}"/>
              </a:ext>
            </a:extLst>
          </p:cNvPr>
          <p:cNvPicPr>
            <a:picLocks noChangeAspect="1"/>
          </p:cNvPicPr>
          <p:nvPr/>
        </p:nvPicPr>
        <p:blipFill>
          <a:blip r:embed="rId2"/>
          <a:stretch>
            <a:fillRect/>
          </a:stretch>
        </p:blipFill>
        <p:spPr>
          <a:xfrm>
            <a:off x="208516" y="2946557"/>
            <a:ext cx="2991884" cy="2851288"/>
          </a:xfrm>
          <a:prstGeom prst="rect">
            <a:avLst/>
          </a:prstGeom>
        </p:spPr>
      </p:pic>
    </p:spTree>
    <p:extLst>
      <p:ext uri="{BB962C8B-B14F-4D97-AF65-F5344CB8AC3E}">
        <p14:creationId xmlns:p14="http://schemas.microsoft.com/office/powerpoint/2010/main" val="690985579"/>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{181662C7-8EFA-A84D-BBCF-78419BE46D29}tf10001124</Template>
  <TotalTime>207</TotalTime>
  <Words>263</Words>
  <Application>Microsoft Macintosh PowerPoint</Application>
  <PresentationFormat>Widescreen</PresentationFormat>
  <Paragraphs>82</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Calibri</vt:lpstr>
      <vt:lpstr>Corbel</vt:lpstr>
      <vt:lpstr>Wingdings 2</vt:lpstr>
      <vt:lpstr>Frame</vt:lpstr>
      <vt:lpstr>    Pokemon Stay!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Elke Hansen</dc:creator>
  <cp:lastModifiedBy>Elke Hansen</cp:lastModifiedBy>
  <cp:revision>14</cp:revision>
  <dcterms:created xsi:type="dcterms:W3CDTF">2019-06-23T08:16:34Z</dcterms:created>
  <dcterms:modified xsi:type="dcterms:W3CDTF">2019-06-23T11:43:40Z</dcterms:modified>
</cp:coreProperties>
</file>